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65" r:id="rId4"/>
    <p:sldId id="276" r:id="rId5"/>
    <p:sldId id="268" r:id="rId6"/>
    <p:sldId id="291" r:id="rId7"/>
    <p:sldId id="292" r:id="rId8"/>
    <p:sldId id="294" r:id="rId9"/>
    <p:sldId id="293" r:id="rId10"/>
    <p:sldId id="295" r:id="rId11"/>
    <p:sldId id="274" r:id="rId12"/>
    <p:sldId id="27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ug Newsom" initials="DN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8" autoAdjust="0"/>
    <p:restoredTop sz="94660"/>
  </p:normalViewPr>
  <p:slideViewPr>
    <p:cSldViewPr snapToGrid="0">
      <p:cViewPr varScale="1">
        <p:scale>
          <a:sx n="91" d="100"/>
          <a:sy n="91" d="100"/>
        </p:scale>
        <p:origin x="40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g>
</file>

<file path=ppt/media/image10.png>
</file>

<file path=ppt/media/image11.jpeg>
</file>

<file path=ppt/media/image12.jpeg>
</file>

<file path=ppt/media/image13.png>
</file>

<file path=ppt/media/image14.png>
</file>

<file path=ppt/media/image15.tiff>
</file>

<file path=ppt/media/image16.tiff>
</file>

<file path=ppt/media/image17.png>
</file>

<file path=ppt/media/image18.tiff>
</file>

<file path=ppt/media/image19.tiff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7597-348F-4107-AE99-3F3B03EAF6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A33AB4-C8A7-413C-8A08-54BEE4EC47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8A5FF-3272-4500-941E-A52EB1C0F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CAB49-83DB-4724-B79A-536070482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F480E-499D-4F28-AE0A-C7417844C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05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70E3-0748-4962-B4ED-3F324E480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499858-DF9B-4670-9436-5DF8DC8E76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DF150A-565B-48CB-B8E1-7DD75D2A6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A65B2-D654-4A31-B72E-7ABDCFAF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41164-9BCA-4E8D-AE18-86909BE1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155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26D479-27F0-4C56-87F8-76BF9580AB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DCDC97-12E3-434E-85A9-0D260527D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4EEBE-A512-4E72-B807-C6393B7FD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9C0C5-88CF-434C-BBC7-89B93EE2F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04160-64C4-429C-AD72-F7D3C04F7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68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E57BF-DFA0-4C53-B461-37BE34F49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F300D-7728-4BCB-9F40-5A3FA957B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9D9D6-FE50-4C45-8DEA-32BDE46F0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6B6D5-7AED-4137-80AD-26E6CB85B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621CF-6C61-4C27-A1A5-E837CF43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11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4459C-0C25-44B3-AE09-B4430E572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80183-4BD4-4A25-9DCC-D525DBCF2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6829D-4227-4C9C-A2E0-759FE7338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53BDB-9B14-4973-B6CB-DD550569E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A116F-F529-4452-AAF7-82DAE1872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925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6BF02-1327-497F-B705-4D6685A80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75CA2-4E2A-4823-96D0-52B6C6D405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BE62F-7873-42A3-A34A-4CF2D4B9B9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41FED0-2259-4C09-946D-661A95BA7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B49A2-62D8-4E4A-B34B-581D29485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B87439-B8CA-463C-BAFB-62891339D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028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97F70-914F-4B02-AC18-58C2F9E40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CBE7A-DFF2-4F1C-8900-86F2AC2EC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D6A2D8-C488-44E3-9812-DD05609757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DC34F3-89E3-41D0-953C-69FE932044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8173CE-88DA-4BE2-8EE2-B7C6AB6FEE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E6971F-F99A-44C5-9FB9-20AC53862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6974EF-FCFF-48BB-8971-705B441CF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349304-AB30-43AD-A7C8-7970E7D5E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075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77DD7-F064-4CDB-A959-EC038A971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815536-F48A-45B1-BAD2-EC02BEA84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EB9B8E-6A58-48FF-985C-8B821AAE8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9374FB-AD76-44C9-9676-E28205CDB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56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042419-49D6-4E56-931D-A778C1274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88069B-F9AD-4445-8086-A0E1F1A8E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51094-EE0F-42BF-A9FC-4B81CCE02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78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86BC7-478D-435B-A34F-53C32BF7A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E646E-615A-4E2D-80EF-DD4B608E6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A1A784-993E-4CCA-9562-BBAFB693C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5388B5-E6F7-4436-9B7E-DE983CF85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6AE5F6-7E5E-4CFC-B219-280B838DC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5DA1B-24E5-4FC1-BCE4-A0D762A8D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379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8278B-3486-4D5D-9DE0-E8621F1E9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8E153A-F520-4396-BCDC-786BEABA8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02CCC0-03E4-49A7-91C8-2CBD235351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A0991-7C2E-47E8-83D1-B0C34D344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B36D0-5AEE-48F1-9A27-C2DC1AE32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8CB07A-CCEE-485F-B21E-946C27B4E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36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ACA73B-2CD0-4FF8-886E-91E32ADF3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D3121-41B1-4129-9F69-331546D49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13A0B-0880-42E3-A1E6-0498FB1080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5AAF6-D9AF-47C3-92DD-99476B64B79F}" type="datetimeFigureOut">
              <a:rPr lang="en-US" smtClean="0"/>
              <a:t>1/22/2019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AE686-D49B-4520-9E42-0EDE1835A5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97C51-D549-461C-944B-1C9DA2625E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217FF-91FA-49EE-A87B-C058B6C76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244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0AE2BBB9-4D8F-4394-BC1F-16FBD32BD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457" y="1764952"/>
            <a:ext cx="4988592" cy="2855172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C0A3ACF-0E71-4F94-9049-B2E23AF3B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611" y="3429000"/>
            <a:ext cx="4783932" cy="2738037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DA305060-ECCE-412C-89CB-883FEE24D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700" b="1" spc="100" dirty="0"/>
              <a:t>Upstream Flood Risk Reduction for Next Harvey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C49778-87B5-447A-BC52-B71565BA58B1}"/>
              </a:ext>
            </a:extLst>
          </p:cNvPr>
          <p:cNvSpPr txBox="1"/>
          <p:nvPr/>
        </p:nvSpPr>
        <p:spPr>
          <a:xfrm>
            <a:off x="6673516" y="1764952"/>
            <a:ext cx="40941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January 23, 2019</a:t>
            </a:r>
          </a:p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Data Science Project 1</a:t>
            </a:r>
          </a:p>
          <a:p>
            <a:pPr algn="ctr"/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Rice University - Houston, Texas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4833FC-7A91-463D-8A38-8EB39C68720B}"/>
              </a:ext>
            </a:extLst>
          </p:cNvPr>
          <p:cNvSpPr txBox="1"/>
          <p:nvPr/>
        </p:nvSpPr>
        <p:spPr>
          <a:xfrm>
            <a:off x="2340768" y="4966708"/>
            <a:ext cx="21129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Lesly Bohuchot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Doug Newsom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Margret Saniel</a:t>
            </a:r>
          </a:p>
        </p:txBody>
      </p:sp>
    </p:spTree>
    <p:extLst>
      <p:ext uri="{BB962C8B-B14F-4D97-AF65-F5344CB8AC3E}">
        <p14:creationId xmlns:p14="http://schemas.microsoft.com/office/powerpoint/2010/main" val="3580543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27B51-9C7F-44E5-9D45-1F1ED2CEC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700" b="1" spc="100" dirty="0"/>
              <a:t>Population Growth Projection</a:t>
            </a:r>
          </a:p>
        </p:txBody>
      </p:sp>
      <p:pic>
        <p:nvPicPr>
          <p:cNvPr id="3" name="Picture 2" descr="population.png">
            <a:extLst>
              <a:ext uri="{FF2B5EF4-FFF2-40B4-BE49-F238E27FC236}">
                <a16:creationId xmlns:a16="http://schemas.microsoft.com/office/drawing/2014/main" id="{F704D6C4-916F-4FF2-918D-1C4771459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221" y="1439687"/>
            <a:ext cx="7297001" cy="486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409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9EB872A-38EC-4FCA-9CC4-EB8114C44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700" b="1" spc="100" dirty="0"/>
              <a:t>Flood Risk Probability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ADA7AF-1154-4F4C-871B-CB18FF366D0C}"/>
              </a:ext>
            </a:extLst>
          </p:cNvPr>
          <p:cNvSpPr/>
          <p:nvPr/>
        </p:nvSpPr>
        <p:spPr>
          <a:xfrm>
            <a:off x="2834640" y="2560320"/>
            <a:ext cx="6522720" cy="3210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3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9626" y="1856642"/>
            <a:ext cx="6553102" cy="436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67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9EB872A-38EC-4FCA-9CC4-EB8114C44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700" b="1" spc="100" dirty="0"/>
              <a:t>Conclusions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653054-42DA-47AB-A6FE-710D21D67A48}"/>
              </a:ext>
            </a:extLst>
          </p:cNvPr>
          <p:cNvSpPr txBox="1"/>
          <p:nvPr/>
        </p:nvSpPr>
        <p:spPr>
          <a:xfrm>
            <a:off x="1847896" y="1534506"/>
            <a:ext cx="8496208" cy="4448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Addicks and Barker Reservoirs: Constant Threat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Future Buffalo Bayou Flooding: High Risk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Social Media: Platform for Breaking News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COH Service Requests Delayed Five Days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West Houston High Population Growth Expected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Need To Protect West Incoming Communities</a:t>
            </a:r>
          </a:p>
        </p:txBody>
      </p:sp>
    </p:spTree>
    <p:extLst>
      <p:ext uri="{BB962C8B-B14F-4D97-AF65-F5344CB8AC3E}">
        <p14:creationId xmlns:p14="http://schemas.microsoft.com/office/powerpoint/2010/main" val="1892054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63247-FDBA-44F2-AAAF-313275F19E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4B4D24-8D98-4F47-BC46-70DA7D073F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7A5016-6D10-4EFB-A562-3EEE71166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511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4DBF8C-9D45-41E7-9BA5-E78072B5D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673" y="1690688"/>
            <a:ext cx="4796123" cy="4446712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CDD2EE-632E-46CE-A25C-2B1697629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205" y="1690688"/>
            <a:ext cx="4796124" cy="4446712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9C4A9CD-1584-4EEF-8CC3-5392F157A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700" b="1" spc="100" dirty="0"/>
              <a:t>Buffalo Bayou Study Area</a:t>
            </a:r>
          </a:p>
        </p:txBody>
      </p:sp>
    </p:spTree>
    <p:extLst>
      <p:ext uri="{BB962C8B-B14F-4D97-AF65-F5344CB8AC3E}">
        <p14:creationId xmlns:p14="http://schemas.microsoft.com/office/powerpoint/2010/main" val="1577087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A5099B4-6068-42D3-AC19-40C590FB4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700" b="1" spc="100" dirty="0"/>
              <a:t>Reservoir Flooding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9681E3-D8D1-435D-9C7F-3E7D9E2D7B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125" y="1690687"/>
            <a:ext cx="4796125" cy="4446712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90F766-7EA5-4561-8D01-2CF726789A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749" y="1690687"/>
            <a:ext cx="4796125" cy="4446712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8638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9EB872A-38EC-4FCA-9CC4-EB8114C44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700" b="1" spc="100" dirty="0"/>
              <a:t>Buffalo Bayou Flood Monitoring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BB42E4-E077-441D-80DB-5897996C5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754" y="1690688"/>
            <a:ext cx="4254491" cy="2836327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968CD5F9-E0A8-4017-A062-5F2DAE0782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811" y="4527015"/>
            <a:ext cx="10058400" cy="1606325"/>
          </a:xfrm>
          <a:prstGeom prst="rect">
            <a:avLst/>
          </a:prstGeom>
          <a:ln w="19050">
            <a:solidFill>
              <a:schemeClr val="tx1"/>
            </a:solidFill>
            <a:beve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81317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50DA8C3-331D-8E4D-A139-665E5449C0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07" y="3016251"/>
            <a:ext cx="3964053" cy="126372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F10DE98C-522E-9D4D-AABA-4754D0AEC1E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700" b="1" spc="100"/>
              <a:t>Hurricane Harvey on Social Media</a:t>
            </a:r>
            <a:endParaRPr lang="en-US" sz="3700" b="1" spc="100" dirty="0"/>
          </a:p>
        </p:txBody>
      </p:sp>
      <p:pic>
        <p:nvPicPr>
          <p:cNvPr id="16" name="Picture 15" descr="Image result for hurricane harvey pictures retirement">
            <a:extLst>
              <a:ext uri="{FF2B5EF4-FFF2-40B4-BE49-F238E27FC236}">
                <a16:creationId xmlns:a16="http://schemas.microsoft.com/office/drawing/2014/main" id="{F533C710-3094-FF4E-BBBE-B7B312DC9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978" y="633882"/>
            <a:ext cx="3152314" cy="211361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Image result for hurricane harvey pictures">
            <a:extLst>
              <a:ext uri="{FF2B5EF4-FFF2-40B4-BE49-F238E27FC236}">
                <a16:creationId xmlns:a16="http://schemas.microsoft.com/office/drawing/2014/main" id="{B7AA1F54-C638-0C4A-AA95-11A7E0FF5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53" y="4482920"/>
            <a:ext cx="3273963" cy="2207015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718FB93-7E65-4940-A885-1D9D179CC1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814812"/>
            <a:ext cx="6692148" cy="4461432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3238765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1D7639A-B9B7-3C45-8AF3-E60CA9567CC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700" b="1" spc="100" dirty="0"/>
              <a:t>Buffalo Bayou and Twitter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2B4DFF-13A1-8D4B-8983-A37C76B66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618" y="1690688"/>
            <a:ext cx="7210642" cy="4807094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7DFC5B-4CDF-EC45-9006-ECAA5F0CD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0494" y="4096780"/>
            <a:ext cx="990600" cy="99060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79CB53-6011-354D-82AB-72B114586AD2}"/>
              </a:ext>
            </a:extLst>
          </p:cNvPr>
          <p:cNvSpPr txBox="1"/>
          <p:nvPr/>
        </p:nvSpPr>
        <p:spPr>
          <a:xfrm>
            <a:off x="9001094" y="4407414"/>
            <a:ext cx="3048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7M tweets total during Harvey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EE4299-A1EC-234F-A9C2-ABF8B7269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0494" y="2974668"/>
            <a:ext cx="856673" cy="856673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2E1056C-8C51-0748-A0FD-E450D8A8B0E2}"/>
              </a:ext>
            </a:extLst>
          </p:cNvPr>
          <p:cNvSpPr txBox="1"/>
          <p:nvPr/>
        </p:nvSpPr>
        <p:spPr>
          <a:xfrm>
            <a:off x="9001094" y="3218338"/>
            <a:ext cx="3754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Peak rainfall = 60.36 in</a:t>
            </a:r>
          </a:p>
        </p:txBody>
      </p:sp>
    </p:spTree>
    <p:extLst>
      <p:ext uri="{BB962C8B-B14F-4D97-AF65-F5344CB8AC3E}">
        <p14:creationId xmlns:p14="http://schemas.microsoft.com/office/powerpoint/2010/main" val="2207837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627C0A4-0A72-A341-833D-9D2C6BECFB9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700" b="1" spc="100"/>
              <a:t>Service Requests and Social Media</a:t>
            </a:r>
            <a:endParaRPr lang="en-US" sz="3700" b="1" spc="1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165FF8C-BAC6-E041-ADAB-CB39A45DD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834" y="1690688"/>
            <a:ext cx="6645494" cy="4430329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10" name="Freeform 28">
            <a:extLst>
              <a:ext uri="{FF2B5EF4-FFF2-40B4-BE49-F238E27FC236}">
                <a16:creationId xmlns:a16="http://schemas.microsoft.com/office/drawing/2014/main" id="{97A37DB5-9D7D-8043-9194-8FE5DB50D4A3}"/>
              </a:ext>
            </a:extLst>
          </p:cNvPr>
          <p:cNvSpPr/>
          <p:nvPr/>
        </p:nvSpPr>
        <p:spPr>
          <a:xfrm>
            <a:off x="8891181" y="2386419"/>
            <a:ext cx="1563238" cy="2509663"/>
          </a:xfrm>
          <a:custGeom>
            <a:avLst/>
            <a:gdLst>
              <a:gd name="connsiteX0" fmla="*/ 0 w 1563238"/>
              <a:gd name="connsiteY0" fmla="*/ 0 h 2509663"/>
              <a:gd name="connsiteX1" fmla="*/ 1360968 w 1563238"/>
              <a:gd name="connsiteY1" fmla="*/ 2509283 h 2509663"/>
              <a:gd name="connsiteX2" fmla="*/ 1531089 w 1563238"/>
              <a:gd name="connsiteY2" fmla="*/ 148855 h 2509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63238" h="2509663">
                <a:moveTo>
                  <a:pt x="0" y="0"/>
                </a:moveTo>
                <a:cubicBezTo>
                  <a:pt x="552893" y="1242237"/>
                  <a:pt x="1105787" y="2484474"/>
                  <a:pt x="1360968" y="2509283"/>
                </a:cubicBezTo>
                <a:cubicBezTo>
                  <a:pt x="1616150" y="2534092"/>
                  <a:pt x="1573619" y="1341473"/>
                  <a:pt x="1531089" y="148855"/>
                </a:cubicBezTo>
              </a:path>
            </a:pathLst>
          </a:custGeom>
          <a:ln>
            <a:solidFill>
              <a:schemeClr val="tx1">
                <a:lumMod val="85000"/>
                <a:lumOff val="15000"/>
              </a:schemeClr>
            </a:solidFill>
            <a:prstDash val="sysDash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20A601-C8AD-A146-A0AF-8641AC25F117}"/>
              </a:ext>
            </a:extLst>
          </p:cNvPr>
          <p:cNvSpPr txBox="1"/>
          <p:nvPr/>
        </p:nvSpPr>
        <p:spPr>
          <a:xfrm>
            <a:off x="1512163" y="2782693"/>
            <a:ext cx="41279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50k requests sent in</a:t>
            </a:r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C012D8D-F6BF-E541-AB28-E5741DB60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29" y="2721599"/>
            <a:ext cx="1053686" cy="10455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4EFB57C-7C85-6F44-A6FB-8C5917CA5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49" y="4176347"/>
            <a:ext cx="907045" cy="9070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54FAD0B-711D-8A49-AE07-349F28916BA3}"/>
              </a:ext>
            </a:extLst>
          </p:cNvPr>
          <p:cNvSpPr txBox="1"/>
          <p:nvPr/>
        </p:nvSpPr>
        <p:spPr>
          <a:xfrm>
            <a:off x="1512164" y="4176347"/>
            <a:ext cx="41279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+700 requests still open to date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69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8315C-F942-44CF-80EB-F93E89D7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700" b="1" spc="100" dirty="0"/>
              <a:t>3</a:t>
            </a:r>
            <a:r>
              <a:rPr lang="en-US" sz="3700" b="1" spc="100" baseline="30000" dirty="0"/>
              <a:t>rd</a:t>
            </a:r>
            <a:r>
              <a:rPr lang="en-US" sz="3700" b="1" spc="100" dirty="0"/>
              <a:t> reservoir Cypress Creek Watershed</a:t>
            </a:r>
          </a:p>
        </p:txBody>
      </p:sp>
      <p:pic>
        <p:nvPicPr>
          <p:cNvPr id="3" name="Picture 2" descr="Screen Shot 2019-01-21 at 12.26.51 AM.png">
            <a:extLst>
              <a:ext uri="{FF2B5EF4-FFF2-40B4-BE49-F238E27FC236}">
                <a16:creationId xmlns:a16="http://schemas.microsoft.com/office/drawing/2014/main" id="{2D4C166E-FD7C-4250-AE10-8034321C2D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454" y="1552419"/>
            <a:ext cx="5667775" cy="466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739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906</TotalTime>
  <Words>123</Words>
  <Application>Microsoft Office PowerPoint</Application>
  <PresentationFormat>Widescreen</PresentationFormat>
  <Paragraphs>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Upstream Flood Risk Reduction for Next Harvey</vt:lpstr>
      <vt:lpstr>PowerPoint Presentation</vt:lpstr>
      <vt:lpstr>Buffalo Bayou Study Area</vt:lpstr>
      <vt:lpstr>Reservoir Flooding</vt:lpstr>
      <vt:lpstr>Buffalo Bayou Flood Monitoring</vt:lpstr>
      <vt:lpstr>PowerPoint Presentation</vt:lpstr>
      <vt:lpstr>PowerPoint Presentation</vt:lpstr>
      <vt:lpstr>PowerPoint Presentation</vt:lpstr>
      <vt:lpstr>3rd reservoir Cypress Creek Watershed</vt:lpstr>
      <vt:lpstr>Population Growth Projection</vt:lpstr>
      <vt:lpstr>Flood Risk Probability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 Newsom</dc:creator>
  <cp:lastModifiedBy>Doug Newsom</cp:lastModifiedBy>
  <cp:revision>71</cp:revision>
  <dcterms:created xsi:type="dcterms:W3CDTF">2019-01-19T08:20:41Z</dcterms:created>
  <dcterms:modified xsi:type="dcterms:W3CDTF">2019-01-23T02:59:00Z</dcterms:modified>
</cp:coreProperties>
</file>

<file path=docProps/thumbnail.jpeg>
</file>